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274"/>
    <a:srgbClr val="0057A3"/>
    <a:srgbClr val="FA9705"/>
    <a:srgbClr val="DD101F"/>
    <a:srgbClr val="E3001B"/>
    <a:srgbClr val="F39801"/>
    <a:srgbClr val="FFCD00"/>
    <a:srgbClr val="0058A2"/>
    <a:srgbClr val="0058A6"/>
    <a:srgbClr val="F3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95" autoAdjust="0"/>
  </p:normalViewPr>
  <p:slideViewPr>
    <p:cSldViewPr snapToGrid="0">
      <p:cViewPr varScale="1">
        <p:scale>
          <a:sx n="94" d="100"/>
          <a:sy n="94" d="100"/>
        </p:scale>
        <p:origin x="63" y="1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DCA8-900D-4132-996A-37E74E8076FA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508BA-E2F4-428A-89FA-88EF745A0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39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8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64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94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43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58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38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56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936919-8BA5-4D5A-A049-9946D3A8CB67}"/>
              </a:ext>
            </a:extLst>
          </p:cNvPr>
          <p:cNvSpPr/>
          <p:nvPr userDrawn="1"/>
        </p:nvSpPr>
        <p:spPr>
          <a:xfrm>
            <a:off x="0" y="0"/>
            <a:ext cx="589085" cy="6858000"/>
          </a:xfrm>
          <a:prstGeom prst="rect">
            <a:avLst/>
          </a:prstGeom>
          <a:solidFill>
            <a:srgbClr val="005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08AAD-4110-41A0-9C73-1033904E5777}"/>
              </a:ext>
            </a:extLst>
          </p:cNvPr>
          <p:cNvSpPr/>
          <p:nvPr userDrawn="1"/>
        </p:nvSpPr>
        <p:spPr>
          <a:xfrm rot="16200000">
            <a:off x="-1226531" y="4738737"/>
            <a:ext cx="30421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>
                <a:ln w="0"/>
                <a:solidFill>
                  <a:srgbClr val="F3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Cond Lt" panose="020B0306020104020203" pitchFamily="34" charset="0"/>
              </a:rPr>
              <a:t>Bac techno STI2D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D7F992-66C5-4092-A76E-1940D8FF4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5" y="0"/>
            <a:ext cx="857592" cy="5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1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4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8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D13A-8443-4187-897D-CBAEE6F400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FD23-1713-4B53-AED7-B3EB8DCE3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1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1E010-FC64-49FC-8340-A88569BFA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5648"/>
            <a:ext cx="9144000" cy="2387600"/>
          </a:xfrm>
          <a:solidFill>
            <a:srgbClr val="0058A6"/>
          </a:solidFill>
        </p:spPr>
        <p:txBody>
          <a:bodyPr/>
          <a:lstStyle/>
          <a:p>
            <a:r>
              <a:rPr lang="fr-FR">
                <a:solidFill>
                  <a:srgbClr val="F9B301"/>
                </a:solidFill>
                <a:latin typeface="Gill Sans MT" panose="020B0502020104020203" pitchFamily="34" charset="0"/>
              </a:rPr>
              <a:t>Bac Pro </a:t>
            </a:r>
            <a:r>
              <a:rPr lang="fr-FR" dirty="0">
                <a:solidFill>
                  <a:srgbClr val="F9B301"/>
                </a:solidFill>
                <a:latin typeface="Gill Sans MT" panose="020B0502020104020203" pitchFamily="34" charset="0"/>
              </a:rPr>
              <a:t>AGORA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F0A98B-479C-480A-AF81-9B10CA1DF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5323"/>
            <a:ext cx="9144000" cy="1655762"/>
          </a:xfrm>
          <a:solidFill>
            <a:srgbClr val="0058A6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Lycée du Hainaut – Valenciennes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Opération portes ouvertes 2021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551A08-9639-41B8-8785-E83891E78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1"/>
            <a:ext cx="2242457" cy="146779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9F4C993-586F-423B-932D-1641D88406C8}"/>
              </a:ext>
            </a:extLst>
          </p:cNvPr>
          <p:cNvSpPr txBox="1"/>
          <p:nvPr/>
        </p:nvSpPr>
        <p:spPr>
          <a:xfrm>
            <a:off x="0" y="6229961"/>
            <a:ext cx="5404419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r-FR" dirty="0">
                <a:solidFill>
                  <a:srgbClr val="717274"/>
                </a:solidFill>
              </a:rPr>
              <a:t>1, avenue Villars – BP375 – 59322 VALENCIENNES cedex</a:t>
            </a:r>
            <a:br>
              <a:rPr lang="fr-FR" dirty="0">
                <a:solidFill>
                  <a:srgbClr val="717274"/>
                </a:solidFill>
              </a:rPr>
            </a:br>
            <a:r>
              <a:rPr lang="fr-FR" dirty="0">
                <a:solidFill>
                  <a:srgbClr val="717274"/>
                </a:solidFill>
              </a:rPr>
              <a:t>03 27 22 95 95 ce.0590223x@ac-lille.fr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0CD3A2-0AE1-4A64-8182-4AD5E6AB4143}"/>
              </a:ext>
            </a:extLst>
          </p:cNvPr>
          <p:cNvSpPr txBox="1"/>
          <p:nvPr/>
        </p:nvSpPr>
        <p:spPr>
          <a:xfrm>
            <a:off x="6787583" y="6229961"/>
            <a:ext cx="5404419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fr-FR" dirty="0">
                <a:solidFill>
                  <a:srgbClr val="717274"/>
                </a:solidFill>
              </a:rPr>
              <a:t>Lycee-hainaut.net</a:t>
            </a:r>
          </a:p>
          <a:p>
            <a:pPr algn="r"/>
            <a:r>
              <a:rPr lang="fr-FR" dirty="0">
                <a:solidFill>
                  <a:srgbClr val="717274"/>
                </a:solidFill>
              </a:rPr>
              <a:t>Visite virtuelle : </a:t>
            </a:r>
          </a:p>
        </p:txBody>
      </p:sp>
    </p:spTree>
    <p:extLst>
      <p:ext uri="{BB962C8B-B14F-4D97-AF65-F5344CB8AC3E}">
        <p14:creationId xmlns:p14="http://schemas.microsoft.com/office/powerpoint/2010/main" val="406189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C27B011-B670-4C84-9713-51E6B27E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1"/>
          <a:stretch/>
        </p:blipFill>
        <p:spPr>
          <a:xfrm>
            <a:off x="2362901" y="4462386"/>
            <a:ext cx="9641840" cy="22527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081BE1-7635-4A83-BE94-9CB9B62D7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3265"/>
            <a:ext cx="2133655" cy="13947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C284DB-9FF4-420D-A534-28C43CDE0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" y="1"/>
            <a:ext cx="3054938" cy="23266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17C85F4-B9D1-41C3-9266-206D5B0123CC}"/>
              </a:ext>
            </a:extLst>
          </p:cNvPr>
          <p:cNvSpPr txBox="1"/>
          <p:nvPr/>
        </p:nvSpPr>
        <p:spPr>
          <a:xfrm>
            <a:off x="2427889" y="425663"/>
            <a:ext cx="834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Bac Pro AGORA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0E8EAB90-3045-4683-AA7B-B7D545CC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133601"/>
            <a:ext cx="3062288" cy="31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MC900442137[1]">
            <a:extLst>
              <a:ext uri="{FF2B5EF4-FFF2-40B4-BE49-F238E27FC236}">
                <a16:creationId xmlns:a16="http://schemas.microsoft.com/office/drawing/2014/main" id="{B93FD4D3-875F-468B-9697-685FE6DF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5" y="1802647"/>
            <a:ext cx="4803228" cy="452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82" y="1185611"/>
            <a:ext cx="9574373" cy="6170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5821" y="210735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solidFill>
                  <a:srgbClr val="1B7FED"/>
                </a:solidFill>
                <a:latin typeface="Trebuchet MS" panose="020B0603020202020204" pitchFamily="34" charset="0"/>
              </a:rPr>
              <a:t>Un nouveau </a:t>
            </a:r>
          </a:p>
          <a:p>
            <a:pPr algn="ctr">
              <a:spcBef>
                <a:spcPct val="0"/>
              </a:spcBef>
            </a:pPr>
            <a:r>
              <a:rPr lang="fr-FR" altLang="fr-FR" sz="3200" b="1" dirty="0">
                <a:solidFill>
                  <a:srgbClr val="1B7FED"/>
                </a:solidFill>
                <a:latin typeface="Trebuchet MS" panose="020B0603020202020204" pitchFamily="34" charset="0"/>
              </a:rPr>
              <a:t>Baccalauréat Professionnel</a:t>
            </a:r>
            <a:endParaRPr lang="fr-FR" altLang="fr-FR" sz="3200" dirty="0">
              <a:solidFill>
                <a:srgbClr val="1B7FED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51" y="4200776"/>
            <a:ext cx="8299068" cy="584775"/>
          </a:xfrm>
          <a:prstGeom prst="rect">
            <a:avLst/>
          </a:prstGeom>
          <a:scene3d>
            <a:camera prst="orthographicFront">
              <a:rot lat="0" lon="20999997" rev="6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srgbClr val="090DBF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pour une insertion professionnelle réussie</a:t>
            </a:r>
            <a:endParaRPr lang="fr-FR" altLang="fr-FR" sz="3200" dirty="0">
              <a:solidFill>
                <a:srgbClr val="090DBF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C27B011-B670-4C84-9713-51E6B27E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1"/>
          <a:stretch/>
        </p:blipFill>
        <p:spPr>
          <a:xfrm>
            <a:off x="2362901" y="4462386"/>
            <a:ext cx="9641840" cy="22527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081BE1-7635-4A83-BE94-9CB9B62D7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3265"/>
            <a:ext cx="2133655" cy="13947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C284DB-9FF4-420D-A534-28C43CDE0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" y="1"/>
            <a:ext cx="3054938" cy="23266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1263" y="669299"/>
            <a:ext cx="7987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dirty="0">
                <a:solidFill>
                  <a:srgbClr val="1B7FED"/>
                </a:solidFill>
                <a:latin typeface="Trebuchet MS" panose="020B0603020202020204" pitchFamily="34" charset="0"/>
              </a:rPr>
              <a:t>POUR DES MÉTIERS D’AVENIR</a:t>
            </a:r>
            <a:endParaRPr lang="fr-FR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69E06A-9146-4A41-8C9B-D1EE2F5C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23" y="3370263"/>
            <a:ext cx="13509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37C4ECE-09F6-4182-BD00-F9C5A471FDB2}"/>
              </a:ext>
            </a:extLst>
          </p:cNvPr>
          <p:cNvSpPr txBox="1"/>
          <p:nvPr/>
        </p:nvSpPr>
        <p:spPr>
          <a:xfrm>
            <a:off x="4317437" y="1887099"/>
            <a:ext cx="403225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rgbClr val="1B7FED"/>
                </a:solidFill>
                <a:latin typeface="Trebuchet MS" pitchFamily="34" charset="0"/>
                <a:ea typeface="+mj-ea"/>
                <a:cs typeface="+mj-cs"/>
              </a:rPr>
              <a:t>dans des secteurs variés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C629F8-0CDF-4C39-ACC0-D632441BF147}"/>
              </a:ext>
            </a:extLst>
          </p:cNvPr>
          <p:cNvSpPr txBox="1"/>
          <p:nvPr/>
        </p:nvSpPr>
        <p:spPr>
          <a:xfrm>
            <a:off x="4160620" y="3426945"/>
            <a:ext cx="4391025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rgbClr val="1B7FED"/>
                </a:solidFill>
                <a:latin typeface="Trebuchet MS" pitchFamily="34" charset="0"/>
                <a:ea typeface="+mj-ea"/>
                <a:cs typeface="+mj-cs"/>
              </a:rPr>
              <a:t>dans tous types d’organisations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CC2B48-B26C-4545-981A-A77F45B95D03}"/>
              </a:ext>
            </a:extLst>
          </p:cNvPr>
          <p:cNvSpPr/>
          <p:nvPr/>
        </p:nvSpPr>
        <p:spPr>
          <a:xfrm>
            <a:off x="4989893" y="6216633"/>
            <a:ext cx="268733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Bac Pro AGORA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718D70E-4884-4C66-A127-BEED8D426364}"/>
              </a:ext>
            </a:extLst>
          </p:cNvPr>
          <p:cNvGrpSpPr>
            <a:grpSpLocks/>
          </p:cNvGrpSpPr>
          <p:nvPr/>
        </p:nvGrpSpPr>
        <p:grpSpPr bwMode="auto">
          <a:xfrm>
            <a:off x="8860553" y="3659188"/>
            <a:ext cx="1223963" cy="1512887"/>
            <a:chOff x="108563775" y="106272150"/>
            <a:chExt cx="1584000" cy="1872000"/>
          </a:xfrm>
        </p:grpSpPr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07124CFE-7BFC-427E-9A14-9A77856D4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79775" y="106704150"/>
              <a:ext cx="1164437" cy="116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829ADCA9-C0BF-4C1B-8A85-76B165ED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3775" y="106272150"/>
              <a:ext cx="1584000" cy="1872000"/>
            </a:xfrm>
            <a:prstGeom prst="ellipse">
              <a:avLst/>
            </a:prstGeom>
            <a:noFill/>
            <a:ln w="63500" algn="in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446F36A4-1517-46C6-B1F5-4BA469690396}"/>
              </a:ext>
            </a:extLst>
          </p:cNvPr>
          <p:cNvGrpSpPr>
            <a:grpSpLocks/>
          </p:cNvGrpSpPr>
          <p:nvPr/>
        </p:nvGrpSpPr>
        <p:grpSpPr bwMode="auto">
          <a:xfrm>
            <a:off x="3032289" y="1380822"/>
            <a:ext cx="1008063" cy="1223962"/>
            <a:chOff x="110507775" y="108720150"/>
            <a:chExt cx="1584000" cy="1800000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D0768367-B283-4339-BDFE-3B346CA9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07775" y="108720150"/>
              <a:ext cx="1584000" cy="1800000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99CCFF"/>
                </a:gs>
                <a:gs pos="100000">
                  <a:srgbClr val="CCECFF"/>
                </a:gs>
              </a:gsLst>
              <a:lin ang="2700000" scaled="1"/>
            </a:gradFill>
            <a:ln w="15875" algn="in">
              <a:solidFill>
                <a:srgbClr val="0066FF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D7B65FAC-E92C-4C2C-A1DE-DBC4A8F37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13347" y="109080150"/>
              <a:ext cx="1071562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333531C2-4327-4EF2-8F79-F9F532516011}"/>
              </a:ext>
            </a:extLst>
          </p:cNvPr>
          <p:cNvGrpSpPr>
            <a:grpSpLocks/>
          </p:cNvGrpSpPr>
          <p:nvPr/>
        </p:nvGrpSpPr>
        <p:grpSpPr bwMode="auto">
          <a:xfrm>
            <a:off x="10303039" y="2456934"/>
            <a:ext cx="1152525" cy="1439862"/>
            <a:chOff x="111659775" y="109152150"/>
            <a:chExt cx="1152000" cy="1440000"/>
          </a:xfrm>
        </p:grpSpPr>
        <p:pic>
          <p:nvPicPr>
            <p:cNvPr id="24" name="Picture 24" descr="justice[1]">
              <a:extLst>
                <a:ext uri="{FF2B5EF4-FFF2-40B4-BE49-F238E27FC236}">
                  <a16:creationId xmlns:a16="http://schemas.microsoft.com/office/drawing/2014/main" id="{A9DE074B-3B6B-4FE6-9D90-4AD55E68A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31775" y="109368150"/>
              <a:ext cx="102884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9CCB2325-8254-4C7C-8DE3-34B48EE9C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59775" y="109152150"/>
              <a:ext cx="1152000" cy="1440000"/>
            </a:xfrm>
            <a:prstGeom prst="ellipse">
              <a:avLst/>
            </a:prstGeom>
            <a:noFill/>
            <a:ln w="63500" algn="in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6" name="Group 29">
            <a:extLst>
              <a:ext uri="{FF2B5EF4-FFF2-40B4-BE49-F238E27FC236}">
                <a16:creationId xmlns:a16="http://schemas.microsoft.com/office/drawing/2014/main" id="{29A1FC03-D125-4A9B-93DE-9215238C39E0}"/>
              </a:ext>
            </a:extLst>
          </p:cNvPr>
          <p:cNvGrpSpPr>
            <a:grpSpLocks/>
          </p:cNvGrpSpPr>
          <p:nvPr/>
        </p:nvGrpSpPr>
        <p:grpSpPr bwMode="auto">
          <a:xfrm>
            <a:off x="9099222" y="1052512"/>
            <a:ext cx="1150937" cy="1439863"/>
            <a:chOff x="111587775" y="110232150"/>
            <a:chExt cx="1152000" cy="1440000"/>
          </a:xfrm>
        </p:grpSpPr>
        <p:pic>
          <p:nvPicPr>
            <p:cNvPr id="27" name="Picture 30">
              <a:extLst>
                <a:ext uri="{FF2B5EF4-FFF2-40B4-BE49-F238E27FC236}">
                  <a16:creationId xmlns:a16="http://schemas.microsoft.com/office/drawing/2014/main" id="{37E943D4-FDA4-470B-8DDD-D7B64234C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82373" y="110560491"/>
              <a:ext cx="891606" cy="89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03EADE9B-6FD5-4C0D-94E1-FA5D1A7DF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87775" y="110232150"/>
              <a:ext cx="1152000" cy="1440000"/>
            </a:xfrm>
            <a:prstGeom prst="ellipse">
              <a:avLst/>
            </a:prstGeom>
            <a:noFill/>
            <a:ln w="63500" algn="in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9" name="Group 32">
            <a:extLst>
              <a:ext uri="{FF2B5EF4-FFF2-40B4-BE49-F238E27FC236}">
                <a16:creationId xmlns:a16="http://schemas.microsoft.com/office/drawing/2014/main" id="{98C17037-3AA1-46E1-9219-E37F8939E1DA}"/>
              </a:ext>
            </a:extLst>
          </p:cNvPr>
          <p:cNvGrpSpPr>
            <a:grpSpLocks/>
          </p:cNvGrpSpPr>
          <p:nvPr/>
        </p:nvGrpSpPr>
        <p:grpSpPr bwMode="auto">
          <a:xfrm>
            <a:off x="10303039" y="5049044"/>
            <a:ext cx="1008063" cy="1223962"/>
            <a:chOff x="107555775" y="108720150"/>
            <a:chExt cx="1584000" cy="1800000"/>
          </a:xfrm>
        </p:grpSpPr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1B10B295-0CC0-484B-801D-A414A6EA3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55775" y="108720150"/>
              <a:ext cx="1584000" cy="1800000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99CCFF"/>
                </a:gs>
                <a:gs pos="100000">
                  <a:srgbClr val="CCECFF"/>
                </a:gs>
              </a:gsLst>
              <a:lin ang="2700000" scaled="1"/>
            </a:gradFill>
            <a:ln w="15875" algn="in">
              <a:solidFill>
                <a:srgbClr val="0066FF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pic>
          <p:nvPicPr>
            <p:cNvPr id="31" name="Picture 34">
              <a:extLst>
                <a:ext uri="{FF2B5EF4-FFF2-40B4-BE49-F238E27FC236}">
                  <a16:creationId xmlns:a16="http://schemas.microsoft.com/office/drawing/2014/main" id="{A72A950E-16A0-4EC9-8957-7BFCAA068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8881" y="108989938"/>
              <a:ext cx="917263" cy="119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5">
            <a:extLst>
              <a:ext uri="{FF2B5EF4-FFF2-40B4-BE49-F238E27FC236}">
                <a16:creationId xmlns:a16="http://schemas.microsoft.com/office/drawing/2014/main" id="{216B7E52-ABF8-4FE4-B91F-8A2F2FF7DE31}"/>
              </a:ext>
            </a:extLst>
          </p:cNvPr>
          <p:cNvGrpSpPr>
            <a:grpSpLocks/>
          </p:cNvGrpSpPr>
          <p:nvPr/>
        </p:nvGrpSpPr>
        <p:grpSpPr bwMode="auto">
          <a:xfrm>
            <a:off x="1542672" y="1965569"/>
            <a:ext cx="1152525" cy="1439862"/>
            <a:chOff x="108177150" y="111624300"/>
            <a:chExt cx="1152000" cy="1440000"/>
          </a:xfrm>
        </p:grpSpPr>
        <p:pic>
          <p:nvPicPr>
            <p:cNvPr id="33" name="Picture 36">
              <a:extLst>
                <a:ext uri="{FF2B5EF4-FFF2-40B4-BE49-F238E27FC236}">
                  <a16:creationId xmlns:a16="http://schemas.microsoft.com/office/drawing/2014/main" id="{8EEAE066-6546-43F8-AB8E-5E3E49F75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5572" y="111888150"/>
              <a:ext cx="933366" cy="9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A2AB4FF8-8944-4BBE-ACDC-0CDBF2B7F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77150" y="111624300"/>
              <a:ext cx="1152000" cy="1440000"/>
            </a:xfrm>
            <a:prstGeom prst="ellipse">
              <a:avLst/>
            </a:prstGeom>
            <a:noFill/>
            <a:ln w="63500" algn="in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pic>
        <p:nvPicPr>
          <p:cNvPr id="35" name="Picture 39">
            <a:extLst>
              <a:ext uri="{FF2B5EF4-FFF2-40B4-BE49-F238E27FC236}">
                <a16:creationId xmlns:a16="http://schemas.microsoft.com/office/drawing/2014/main" id="{5B89DEB6-25EF-4235-A5B2-F5CFAEF2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56" y="4733490"/>
            <a:ext cx="1402665" cy="131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DFC4B1C-FF4C-436B-B795-E96342068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510" y="1417365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Banques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9D202A9-5CBC-4AC4-A8E8-DECB6933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965" y="5477669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Santé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F5CAAF1-F031-4359-A11D-0ACAC9904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851916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Justice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215E75F-D1B3-4981-B935-6390D1E6F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666" y="3694222"/>
            <a:ext cx="1331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Commerces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32AA621-C803-49B6-BF8E-6836E7EE1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950" y="5093377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Industries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ADD03BE-9E19-42B4-916C-BEB7FC04B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045" y="5426021"/>
            <a:ext cx="173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</a:rPr>
              <a:t>COLLECTIVITÉS TERRITORIALES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054C49B-2B87-4D40-8172-74B21EC62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352" y="1315630"/>
            <a:ext cx="173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</a:rPr>
              <a:t>ENTREPRISES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83270FF-75AC-4B74-9F91-0548BBED1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625" y="1409126"/>
            <a:ext cx="227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</a:rPr>
              <a:t>ADMINISTRATIONS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A5FC753-4AEB-45C1-AC9B-27437381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6" y="5639497"/>
            <a:ext cx="173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</a:rPr>
              <a:t>ASSOCIATIONS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7198BC7-583E-429D-B02A-B2A18CF4F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9124" y="4230688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Social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28D6EBB-10DE-451F-9181-A30D69EF5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044" y="2681371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Assurances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948E19E-8D29-4CD2-A9EF-97981652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8315" y="1417364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Défense</a:t>
            </a:r>
          </a:p>
        </p:txBody>
      </p:sp>
      <p:pic>
        <p:nvPicPr>
          <p:cNvPr id="48" name="Image 13">
            <a:extLst>
              <a:ext uri="{FF2B5EF4-FFF2-40B4-BE49-F238E27FC236}">
                <a16:creationId xmlns:a16="http://schemas.microsoft.com/office/drawing/2014/main" id="{54ADC565-4E76-4D99-BEB7-E9A8CB6E89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4988583"/>
            <a:ext cx="13319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5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C27B011-B670-4C84-9713-51E6B27E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1"/>
          <a:stretch/>
        </p:blipFill>
        <p:spPr>
          <a:xfrm>
            <a:off x="2362901" y="4462386"/>
            <a:ext cx="9641840" cy="22527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081BE1-7635-4A83-BE94-9CB9B62D7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3265"/>
            <a:ext cx="2133655" cy="13947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C284DB-9FF4-420D-A534-28C43CDE0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" y="1"/>
            <a:ext cx="3054938" cy="232664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E5C6D3A-8287-43BB-9225-1EE74D24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774" y="295658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2800" dirty="0">
                <a:solidFill>
                  <a:srgbClr val="1B7FED"/>
                </a:solidFill>
                <a:latin typeface="Trebuchet MS" panose="020B0603020202020204" pitchFamily="34" charset="0"/>
              </a:rPr>
              <a:t>UNE FORMATION PROFESSIONNELLE INNOVANTE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0E024D-2315-4171-9C12-DC9CD9029673}"/>
              </a:ext>
            </a:extLst>
          </p:cNvPr>
          <p:cNvSpPr/>
          <p:nvPr/>
        </p:nvSpPr>
        <p:spPr>
          <a:xfrm>
            <a:off x="4865836" y="6196013"/>
            <a:ext cx="268733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Bac Pro AGORA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446116F-F81F-44ED-B74F-D31260F5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2308905"/>
            <a:ext cx="27368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0DD055B4-9ECC-4BBD-B28D-CE2DBA61A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714" y="1699665"/>
            <a:ext cx="29876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Gérer les relations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avec les partenaires extérieurs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(fournisseurs - clients – banques)</a:t>
            </a:r>
            <a:endParaRPr lang="fr-FR" altLang="fr-FR" sz="1800" dirty="0">
              <a:latin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111B660-41D5-4205-8AAF-0BE258DEC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739" y="3186907"/>
            <a:ext cx="28082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Gérer les relations</a:t>
            </a:r>
            <a:endParaRPr lang="fr-FR" altLang="fr-FR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avec le personnel</a:t>
            </a:r>
            <a:r>
              <a:rPr lang="fr-FR" altLang="fr-FR" sz="10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endParaRPr lang="fr-FR" altLang="fr-FR" sz="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(recrutement -paie - congés - formation)</a:t>
            </a:r>
            <a:endParaRPr lang="fr-FR" altLang="fr-FR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endParaRPr lang="fr-FR" altLang="fr-FR" sz="1800" dirty="0">
              <a:latin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8AACFD41-177B-4392-95E7-CC533587E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81" y="5084763"/>
            <a:ext cx="37449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FF6600"/>
                </a:solidFill>
                <a:latin typeface="Comic Sans MS" panose="030F0702030302020204" pitchFamily="66" charset="0"/>
              </a:rPr>
              <a:t>Gérer le travail administratif au quotidien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(téléphone – courriers – agenda)</a:t>
            </a:r>
            <a:endParaRPr lang="fr-FR" altLang="fr-FR" sz="1800" dirty="0">
              <a:latin typeface="Arial" panose="020B0604020202020204" pitchFamily="34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7363D37-75A6-40B9-825C-5A4EF25C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29779"/>
            <a:ext cx="2159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AC67ECB-2C25-4D8A-B3FA-6FAA10F8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797425"/>
            <a:ext cx="24828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2FDB1EF-02E6-4F4F-AF3A-16567C54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149" y="1052512"/>
            <a:ext cx="18002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BB32877D-2E5C-49BE-A6D3-FE6699DBF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669" y="1286095"/>
            <a:ext cx="2987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Gérer des projets</a:t>
            </a:r>
          </a:p>
        </p:txBody>
      </p:sp>
    </p:spTree>
    <p:extLst>
      <p:ext uri="{BB962C8B-B14F-4D97-AF65-F5344CB8AC3E}">
        <p14:creationId xmlns:p14="http://schemas.microsoft.com/office/powerpoint/2010/main" val="41082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" presetID="8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C27B011-B670-4C84-9713-51E6B27E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1"/>
          <a:stretch/>
        </p:blipFill>
        <p:spPr>
          <a:xfrm>
            <a:off x="2362901" y="4462386"/>
            <a:ext cx="9641840" cy="22527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081BE1-7635-4A83-BE94-9CB9B62D7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3265"/>
            <a:ext cx="2133655" cy="13947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C284DB-9FF4-420D-A534-28C43CDE0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" y="1"/>
            <a:ext cx="3054938" cy="232664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63C4EBC-D0CF-4D2A-BB2C-E81C72AE4ACF}"/>
              </a:ext>
            </a:extLst>
          </p:cNvPr>
          <p:cNvSpPr txBox="1">
            <a:spLocks/>
          </p:cNvSpPr>
          <p:nvPr/>
        </p:nvSpPr>
        <p:spPr>
          <a:xfrm>
            <a:off x="1891862" y="299983"/>
            <a:ext cx="91440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600" dirty="0">
                <a:solidFill>
                  <a:srgbClr val="1B7FED"/>
                </a:solidFill>
                <a:latin typeface="Trebuchet MS" panose="020B0603020202020204" pitchFamily="34" charset="0"/>
              </a:rPr>
              <a:t>DES OUTILS PERFORMANTS </a:t>
            </a:r>
            <a:br>
              <a:rPr lang="fr-FR" altLang="fr-FR" sz="3600" dirty="0">
                <a:solidFill>
                  <a:srgbClr val="1B7FED"/>
                </a:solidFill>
                <a:latin typeface="Trebuchet MS" panose="020B0603020202020204" pitchFamily="34" charset="0"/>
              </a:rPr>
            </a:br>
            <a:r>
              <a:rPr lang="fr-FR" altLang="fr-FR" sz="3600" dirty="0">
                <a:solidFill>
                  <a:srgbClr val="1B7FED"/>
                </a:solidFill>
                <a:latin typeface="Trebuchet MS" panose="020B0603020202020204" pitchFamily="34" charset="0"/>
              </a:rPr>
              <a:t>AU SERVICE DE VOS FUTURES MISSIONS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DD75C45A-6B53-44F9-AE51-A65AFDDF4568}"/>
              </a:ext>
            </a:extLst>
          </p:cNvPr>
          <p:cNvSpPr txBox="1">
            <a:spLocks/>
          </p:cNvSpPr>
          <p:nvPr/>
        </p:nvSpPr>
        <p:spPr>
          <a:xfrm>
            <a:off x="2133655" y="4252118"/>
            <a:ext cx="2663825" cy="16557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1200">
                <a:solidFill>
                  <a:schemeClr val="tx2">
                    <a:lumMod val="60000"/>
                    <a:lumOff val="40000"/>
                  </a:schemeClr>
                </a:solidFill>
                <a:sym typeface="Webdings"/>
              </a:rPr>
              <a:t></a:t>
            </a:r>
            <a:endParaRPr lang="fr-FR" sz="11200" b="1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endParaRPr lang="fr-FR" sz="4000" b="1">
              <a:latin typeface="Trebuchet MS" pitchFamily="34" charset="0"/>
            </a:endParaRPr>
          </a:p>
          <a:p>
            <a:pPr>
              <a:defRPr/>
            </a:pPr>
            <a:r>
              <a:rPr lang="fr-FR" sz="4800" b="1">
                <a:solidFill>
                  <a:srgbClr val="00B050"/>
                </a:solidFill>
                <a:latin typeface="Trebuchet MS" pitchFamily="34" charset="0"/>
              </a:rPr>
              <a:t>Participer au recrutement</a:t>
            </a:r>
          </a:p>
          <a:p>
            <a:pPr>
              <a:defRPr/>
            </a:pPr>
            <a:endParaRPr lang="fr-FR" sz="4800" b="1">
              <a:solidFill>
                <a:srgbClr val="00B050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fr-FR" sz="4800" b="1">
                <a:solidFill>
                  <a:srgbClr val="00B050"/>
                </a:solidFill>
                <a:latin typeface="Trebuchet MS" pitchFamily="34" charset="0"/>
              </a:rPr>
              <a:t>Préparer les payes</a:t>
            </a:r>
          </a:p>
          <a:p>
            <a:pPr>
              <a:defRPr/>
            </a:pPr>
            <a:endParaRPr lang="fr-FR" sz="4800" b="1">
              <a:solidFill>
                <a:srgbClr val="00B050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fr-FR" sz="4800" b="1">
                <a:solidFill>
                  <a:srgbClr val="00B050"/>
                </a:solidFill>
                <a:latin typeface="Trebuchet MS" pitchFamily="34" charset="0"/>
              </a:rPr>
              <a:t>Établir les déclarations sociales</a:t>
            </a:r>
          </a:p>
          <a:p>
            <a:pPr>
              <a:defRPr/>
            </a:pPr>
            <a:endParaRPr lang="fr-FR" sz="1600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82CDCF2-F7B4-481D-93FC-5150C924F345}"/>
              </a:ext>
            </a:extLst>
          </p:cNvPr>
          <p:cNvSpPr txBox="1">
            <a:spLocks/>
          </p:cNvSpPr>
          <p:nvPr/>
        </p:nvSpPr>
        <p:spPr>
          <a:xfrm>
            <a:off x="2060630" y="1427025"/>
            <a:ext cx="2736850" cy="18716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Webdings"/>
              <a:buChar char=""/>
              <a:defRPr/>
            </a:pPr>
            <a:r>
              <a:rPr lang="fr-FR" sz="14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Webdings"/>
              <a:buChar char=""/>
              <a:defRPr/>
            </a:pPr>
            <a:endParaRPr lang="fr-FR" sz="56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rgbClr val="FF6600"/>
                </a:solidFill>
                <a:latin typeface="Trebuchet MS" pitchFamily="34" charset="0"/>
              </a:rPr>
              <a:t>Rédiger lettres et courriels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4800" b="1" dirty="0">
              <a:solidFill>
                <a:srgbClr val="FF6600"/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rgbClr val="FF6600"/>
                </a:solidFill>
                <a:latin typeface="Trebuchet MS" pitchFamily="34" charset="0"/>
              </a:rPr>
              <a:t>Gérer un agenda électronique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4800" b="1" dirty="0">
              <a:solidFill>
                <a:srgbClr val="FF6600"/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rgbClr val="FF6600"/>
                </a:solidFill>
                <a:latin typeface="Trebuchet MS" pitchFamily="34" charset="0"/>
              </a:rPr>
              <a:t>Accueillir et conseiller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ebdings"/>
              <a:buChar char=""/>
              <a:defRPr/>
            </a:pPr>
            <a:endParaRPr lang="fr-FR" sz="4000" dirty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  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304F6F-3B46-4A5E-A838-DC5448DE68B4}"/>
              </a:ext>
            </a:extLst>
          </p:cNvPr>
          <p:cNvSpPr txBox="1">
            <a:spLocks/>
          </p:cNvSpPr>
          <p:nvPr/>
        </p:nvSpPr>
        <p:spPr>
          <a:xfrm>
            <a:off x="8319321" y="1462745"/>
            <a:ext cx="3240087" cy="1800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Webdings"/>
              <a:buChar char="Â"/>
              <a:defRPr/>
            </a:pPr>
            <a:r>
              <a:rPr lang="fr-FR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endParaRPr lang="fr-FR" sz="8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>
                <a:solidFill>
                  <a:srgbClr val="00B0F0"/>
                </a:solidFill>
                <a:latin typeface="Trebuchet MS" pitchFamily="34" charset="0"/>
              </a:rPr>
              <a:t>Gérer les commandes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1900" b="1" dirty="0">
              <a:solidFill>
                <a:srgbClr val="00B0F0"/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>
                <a:solidFill>
                  <a:srgbClr val="00B0F0"/>
                </a:solidFill>
                <a:latin typeface="Trebuchet MS" pitchFamily="34" charset="0"/>
              </a:rPr>
              <a:t>Négocier les conditions commerciales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1900" b="1" dirty="0">
              <a:solidFill>
                <a:srgbClr val="00B0F0"/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>
                <a:solidFill>
                  <a:srgbClr val="00B0F0"/>
                </a:solidFill>
                <a:latin typeface="Trebuchet MS" pitchFamily="34" charset="0"/>
              </a:rPr>
              <a:t>Établir les factures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6CB431B5-BD89-4816-9740-8E13B462D706}"/>
              </a:ext>
            </a:extLst>
          </p:cNvPr>
          <p:cNvSpPr txBox="1">
            <a:spLocks/>
          </p:cNvSpPr>
          <p:nvPr/>
        </p:nvSpPr>
        <p:spPr>
          <a:xfrm>
            <a:off x="8535220" y="4144169"/>
            <a:ext cx="3024188" cy="1871662"/>
          </a:xfrm>
          <a:prstGeom prst="roundRect">
            <a:avLst>
              <a:gd name="adj" fmla="val 1512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Webdings"/>
              <a:buChar char="·"/>
              <a:defRPr/>
            </a:pPr>
            <a:r>
              <a:rPr lang="fr-FR" sz="14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endParaRPr lang="fr-FR" sz="56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4000" b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Gérer des actions commerciales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4800" b="1" dirty="0">
              <a:solidFill>
                <a:schemeClr val="accent4">
                  <a:lumMod val="50000"/>
                </a:schemeClr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Agencer un stand sur un salon professionnel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4800" b="1" dirty="0">
              <a:solidFill>
                <a:schemeClr val="accent4">
                  <a:lumMod val="50000"/>
                </a:schemeClr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Organiser des portes ouvertes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ebdings"/>
              <a:buChar char="·"/>
              <a:defRPr/>
            </a:pPr>
            <a:endParaRPr lang="fr-FR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ebdings"/>
              <a:buChar char="·"/>
              <a:defRPr/>
            </a:pPr>
            <a:endParaRPr lang="fr-FR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686959-CA92-47DB-982A-8BC069AB338D}"/>
              </a:ext>
            </a:extLst>
          </p:cNvPr>
          <p:cNvSpPr/>
          <p:nvPr/>
        </p:nvSpPr>
        <p:spPr>
          <a:xfrm>
            <a:off x="3545754" y="6165304"/>
            <a:ext cx="56618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Bac Pro AGORA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FAFB666-0DB1-4BEC-B101-3768025B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6" y="3240414"/>
            <a:ext cx="17240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solutions-entreprise.developpez.com/erp-pgi/presentation-erp-pgi/images/presentation-erp-pgi.gif">
            <a:extLst>
              <a:ext uri="{FF2B5EF4-FFF2-40B4-BE49-F238E27FC236}">
                <a16:creationId xmlns:a16="http://schemas.microsoft.com/office/drawing/2014/main" id="{89C0FE00-6FF8-4BB9-B580-11910E0C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8329" y="3482435"/>
            <a:ext cx="1060742" cy="916619"/>
          </a:xfrm>
          <a:prstGeom prst="ellipse">
            <a:avLst/>
          </a:prstGeom>
          <a:noFill/>
        </p:spPr>
      </p:pic>
      <p:sp>
        <p:nvSpPr>
          <p:cNvPr id="14" name="WordArt 3">
            <a:extLst>
              <a:ext uri="{FF2B5EF4-FFF2-40B4-BE49-F238E27FC236}">
                <a16:creationId xmlns:a16="http://schemas.microsoft.com/office/drawing/2014/main" id="{50BE29D8-D7DF-4D55-B40B-759ABB355D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3162" y="2947055"/>
            <a:ext cx="2643188" cy="2144712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39956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PROGICIEL  DE   GESTION   INTEGREE  </a:t>
            </a:r>
          </a:p>
        </p:txBody>
      </p:sp>
    </p:spTree>
    <p:extLst>
      <p:ext uri="{BB962C8B-B14F-4D97-AF65-F5344CB8AC3E}">
        <p14:creationId xmlns:p14="http://schemas.microsoft.com/office/powerpoint/2010/main" val="6717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C27B011-B670-4C84-9713-51E6B27E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1"/>
          <a:stretch/>
        </p:blipFill>
        <p:spPr>
          <a:xfrm>
            <a:off x="2362901" y="4462386"/>
            <a:ext cx="9641840" cy="22527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081BE1-7635-4A83-BE94-9CB9B62D7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3265"/>
            <a:ext cx="2133655" cy="13947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C284DB-9FF4-420D-A534-28C43CDE0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" y="1"/>
            <a:ext cx="3054938" cy="232664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339FCA0-05BE-49A7-9752-94EBB7C51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552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FR" altLang="fr-FR" sz="3600" dirty="0">
                <a:solidFill>
                  <a:srgbClr val="1B7FED"/>
                </a:solidFill>
                <a:latin typeface="Trebuchet MS" panose="020B0603020202020204" pitchFamily="34" charset="0"/>
              </a:rPr>
              <a:t>UN RÉEL PARTENARIAT AVEC L’ENTREPRISE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29B6787-FB40-423F-A9E0-C81D545A08C5}"/>
              </a:ext>
            </a:extLst>
          </p:cNvPr>
          <p:cNvSpPr txBox="1">
            <a:spLocks/>
          </p:cNvSpPr>
          <p:nvPr/>
        </p:nvSpPr>
        <p:spPr>
          <a:xfrm>
            <a:off x="3415698" y="1354230"/>
            <a:ext cx="5915025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22 semaines de stage sur trois ans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10" name="Picture 2" descr="http://www.le-grep-rh.com/bdd/cont_froid/300/tuteur_stage_entreprise.jpg">
            <a:extLst>
              <a:ext uri="{FF2B5EF4-FFF2-40B4-BE49-F238E27FC236}">
                <a16:creationId xmlns:a16="http://schemas.microsoft.com/office/drawing/2014/main" id="{22E51818-0D6E-4462-9CAB-6E09697E1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05884">
            <a:off x="8060815" y="2065431"/>
            <a:ext cx="3240088" cy="2706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1" name="Flèche droite rayée 10">
            <a:extLst>
              <a:ext uri="{FF2B5EF4-FFF2-40B4-BE49-F238E27FC236}">
                <a16:creationId xmlns:a16="http://schemas.microsoft.com/office/drawing/2014/main" id="{9397CBB1-40E1-48A3-A985-1CE7EDCE2180}"/>
              </a:ext>
            </a:extLst>
          </p:cNvPr>
          <p:cNvSpPr/>
          <p:nvPr/>
        </p:nvSpPr>
        <p:spPr>
          <a:xfrm>
            <a:off x="1427108" y="2114879"/>
            <a:ext cx="3600450" cy="1439862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6 semaines en seconde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6343A554-9DE8-4AB7-8326-8113CCB2495E}"/>
              </a:ext>
            </a:extLst>
          </p:cNvPr>
          <p:cNvSpPr/>
          <p:nvPr/>
        </p:nvSpPr>
        <p:spPr>
          <a:xfrm>
            <a:off x="4029075" y="4561490"/>
            <a:ext cx="3529013" cy="1512888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8 semaines en terminale</a:t>
            </a:r>
          </a:p>
        </p:txBody>
      </p:sp>
      <p:sp>
        <p:nvSpPr>
          <p:cNvPr id="13" name="Flèche droite rayée 12">
            <a:extLst>
              <a:ext uri="{FF2B5EF4-FFF2-40B4-BE49-F238E27FC236}">
                <a16:creationId xmlns:a16="http://schemas.microsoft.com/office/drawing/2014/main" id="{E0FF88BA-B377-4F27-9D9E-E3DB9F371E53}"/>
              </a:ext>
            </a:extLst>
          </p:cNvPr>
          <p:cNvSpPr/>
          <p:nvPr/>
        </p:nvSpPr>
        <p:spPr>
          <a:xfrm>
            <a:off x="2765699" y="3314043"/>
            <a:ext cx="3529012" cy="1512888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8 semaines en première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415EE3-73C1-43D2-AEFB-D52A5A63872D}"/>
              </a:ext>
            </a:extLst>
          </p:cNvPr>
          <p:cNvSpPr/>
          <p:nvPr/>
        </p:nvSpPr>
        <p:spPr>
          <a:xfrm>
            <a:off x="3415698" y="6160632"/>
            <a:ext cx="56618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Bac Pro AGORA</a:t>
            </a:r>
          </a:p>
        </p:txBody>
      </p:sp>
    </p:spTree>
    <p:extLst>
      <p:ext uri="{BB962C8B-B14F-4D97-AF65-F5344CB8AC3E}">
        <p14:creationId xmlns:p14="http://schemas.microsoft.com/office/powerpoint/2010/main" val="11607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5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5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C27B011-B670-4C84-9713-51E6B27E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1"/>
          <a:stretch/>
        </p:blipFill>
        <p:spPr>
          <a:xfrm>
            <a:off x="2362901" y="4462386"/>
            <a:ext cx="9641840" cy="22527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081BE1-7635-4A83-BE94-9CB9B62D7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3265"/>
            <a:ext cx="2133655" cy="13947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C284DB-9FF4-420D-A534-28C43CDE0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" y="1"/>
            <a:ext cx="3054938" cy="232664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2D3CBB5-B3F0-4010-9811-88AD0F7A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018" y="414338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3600" dirty="0">
                <a:solidFill>
                  <a:srgbClr val="1B7FED"/>
                </a:solidFill>
                <a:latin typeface="Trebuchet MS" panose="020B0603020202020204" pitchFamily="34" charset="0"/>
              </a:rPr>
              <a:t>UNE CULTURE GÉNÉRALE COMPLÈTE</a:t>
            </a:r>
          </a:p>
        </p:txBody>
      </p:sp>
      <p:pic>
        <p:nvPicPr>
          <p:cNvPr id="8" name="Picture 2" descr="maths[1]">
            <a:extLst>
              <a:ext uri="{FF2B5EF4-FFF2-40B4-BE49-F238E27FC236}">
                <a16:creationId xmlns:a16="http://schemas.microsoft.com/office/drawing/2014/main" id="{874F9840-5D55-4015-BFD2-26F81F2A1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93" y="1697038"/>
            <a:ext cx="11255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rapeau_anglais[1]">
            <a:extLst>
              <a:ext uri="{FF2B5EF4-FFF2-40B4-BE49-F238E27FC236}">
                <a16:creationId xmlns:a16="http://schemas.microsoft.com/office/drawing/2014/main" id="{237D7FCC-D782-49C8-8AE0-6598423C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06" y="5081588"/>
            <a:ext cx="696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rapeau%20espagnol%20traduction%20france%20grossiste[1]">
            <a:extLst>
              <a:ext uri="{FF2B5EF4-FFF2-40B4-BE49-F238E27FC236}">
                <a16:creationId xmlns:a16="http://schemas.microsoft.com/office/drawing/2014/main" id="{44786F53-58BB-411C-9BF4-3BECCE25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68" y="3784600"/>
            <a:ext cx="7921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JeuxOlympiques2020[1]">
            <a:extLst>
              <a:ext uri="{FF2B5EF4-FFF2-40B4-BE49-F238E27FC236}">
                <a16:creationId xmlns:a16="http://schemas.microsoft.com/office/drawing/2014/main" id="{22FCB3DB-D46E-4F9B-930A-969BF9F6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81" y="1408113"/>
            <a:ext cx="16208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7D74E101-B21B-4E8E-ABF7-90C8C305F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81" y="464820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B34B60FC-4677-423E-A8DF-87CC4147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93" y="2705100"/>
            <a:ext cx="14414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79ABC23-4800-4403-BBEC-BDA310C2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731" y="4432300"/>
            <a:ext cx="143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2 langues étrangères</a:t>
            </a: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2508F1C1-E4C2-40DE-8922-95FD5168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743" y="2921000"/>
            <a:ext cx="1155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D4562967-0F11-447B-8E9F-A86567F5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3" y="5153025"/>
            <a:ext cx="12255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69FAD81-83D5-44E2-B453-00BF93EE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268" y="270510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Mathématiques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F189441-00DD-495F-88EA-8F4A8A7CB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393" y="4144963"/>
            <a:ext cx="237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Lettres – Histoire - ECJS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65F8525-02ED-44F6-B214-6289684D6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9481" y="2128838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EPS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4769AD6-7609-42CF-9CD1-FACF5FCA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506" y="3856038"/>
            <a:ext cx="208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Economie - Droit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EC2005-8CB3-4B93-815E-0E30092B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9481" y="5656263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Arts appliqués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EBC39B2-80B7-48D4-8929-5696053BD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856" y="5368925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63F5C0-9181-440E-B4A6-7CBB11865E93}"/>
              </a:ext>
            </a:extLst>
          </p:cNvPr>
          <p:cNvSpPr/>
          <p:nvPr/>
        </p:nvSpPr>
        <p:spPr>
          <a:xfrm>
            <a:off x="3901723" y="6177384"/>
            <a:ext cx="56618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Bac Pro AGORA</a:t>
            </a:r>
          </a:p>
        </p:txBody>
      </p:sp>
    </p:spTree>
    <p:extLst>
      <p:ext uri="{BB962C8B-B14F-4D97-AF65-F5344CB8AC3E}">
        <p14:creationId xmlns:p14="http://schemas.microsoft.com/office/powerpoint/2010/main" val="6834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5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5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50"/>
                            </p:stCondLst>
                            <p:childTnLst>
                              <p:par>
                                <p:cTn id="6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5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C27B011-B670-4C84-9713-51E6B27E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1"/>
          <a:stretch/>
        </p:blipFill>
        <p:spPr>
          <a:xfrm>
            <a:off x="2362901" y="4462386"/>
            <a:ext cx="9641840" cy="22527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081BE1-7635-4A83-BE94-9CB9B62D7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3265"/>
            <a:ext cx="2133655" cy="13947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C284DB-9FF4-420D-A534-28C43CDE0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" y="1"/>
            <a:ext cx="3054938" cy="232664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2D3CBB5-B3F0-4010-9811-88AD0F7A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018" y="414338"/>
            <a:ext cx="8229600" cy="1143000"/>
          </a:xfrm>
        </p:spPr>
        <p:txBody>
          <a:bodyPr/>
          <a:lstStyle/>
          <a:p>
            <a:pPr algn="ctr" eaLnBrk="1" hangingPunct="1"/>
            <a:r>
              <a:rPr lang="fr-FR" altLang="fr-FR" sz="3600" dirty="0">
                <a:solidFill>
                  <a:srgbClr val="1B7FED"/>
                </a:solidFill>
                <a:latin typeface="Trebuchet MS" panose="020B0603020202020204" pitchFamily="34" charset="0"/>
              </a:rPr>
              <a:t>Nos plateaux tertiaires</a:t>
            </a:r>
          </a:p>
        </p:txBody>
      </p:sp>
      <p:pic>
        <p:nvPicPr>
          <p:cNvPr id="1026" name="Picture 2" descr="D:\diapo version 2007\IMG_20210215_104925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24" y="1548574"/>
            <a:ext cx="6968360" cy="44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C27B011-B670-4C84-9713-51E6B27E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1"/>
          <a:stretch/>
        </p:blipFill>
        <p:spPr>
          <a:xfrm>
            <a:off x="2362901" y="4462386"/>
            <a:ext cx="9641840" cy="22527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081BE1-7635-4A83-BE94-9CB9B62D7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3265"/>
            <a:ext cx="2133655" cy="13947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C284DB-9FF4-420D-A534-28C43CDE0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" y="1"/>
            <a:ext cx="3054938" cy="232664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2D3CBB5-B3F0-4010-9811-88AD0F7A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018" y="414338"/>
            <a:ext cx="8229600" cy="1143000"/>
          </a:xfrm>
        </p:spPr>
        <p:txBody>
          <a:bodyPr/>
          <a:lstStyle/>
          <a:p>
            <a:pPr algn="ctr" eaLnBrk="1" hangingPunct="1"/>
            <a:r>
              <a:rPr lang="fr-FR" altLang="fr-FR" sz="3600" dirty="0">
                <a:solidFill>
                  <a:srgbClr val="1B7FED"/>
                </a:solidFill>
                <a:latin typeface="Trebuchet MS" panose="020B0603020202020204" pitchFamily="34" charset="0"/>
              </a:rPr>
              <a:t>Nos plateaux tertiaires</a:t>
            </a:r>
          </a:p>
        </p:txBody>
      </p:sp>
      <p:pic>
        <p:nvPicPr>
          <p:cNvPr id="2050" name="Picture 2" descr="D:\diapo version 2007\IMG_20210215_10494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39" y="1733266"/>
            <a:ext cx="4817660" cy="39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gabarit disporama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arit disporama.potx" id="{263DC2E4-6812-4FD8-8872-C00F7658D5E5}" vid="{2ACA9B81-BD86-46AE-939E-13C3006029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 disporama</Template>
  <TotalTime>33</TotalTime>
  <Words>258</Words>
  <Application>Microsoft Office PowerPoint</Application>
  <PresentationFormat>Grand écran</PresentationFormat>
  <Paragraphs>92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Arabic Typesetting</vt:lpstr>
      <vt:lpstr>Arial</vt:lpstr>
      <vt:lpstr>Calibri</vt:lpstr>
      <vt:lpstr>Calibri Light</vt:lpstr>
      <vt:lpstr>Comic Sans MS</vt:lpstr>
      <vt:lpstr>Gill Sans MT</vt:lpstr>
      <vt:lpstr>Gill Sans Nova Cond Lt</vt:lpstr>
      <vt:lpstr>Trebuchet MS</vt:lpstr>
      <vt:lpstr>Webdings</vt:lpstr>
      <vt:lpstr>gabarit disporama</vt:lpstr>
      <vt:lpstr>Bac Pro AGORA</vt:lpstr>
      <vt:lpstr>Présentation PowerPoint</vt:lpstr>
      <vt:lpstr>Présentation PowerPoint</vt:lpstr>
      <vt:lpstr>UNE FORMATION PROFESSIONNELLE INNOVANTE</vt:lpstr>
      <vt:lpstr>Présentation PowerPoint</vt:lpstr>
      <vt:lpstr>UN RÉEL PARTENARIAT AVEC L’ENTREPRISE</vt:lpstr>
      <vt:lpstr>UNE CULTURE GÉNÉRALE COMPLÈTE</vt:lpstr>
      <vt:lpstr>Nos plateaux tertiaires</vt:lpstr>
      <vt:lpstr>Nos plateaux tertiaires</vt:lpstr>
    </vt:vector>
  </TitlesOfParts>
  <Company>Conseil Regional Hauts de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 techno STI2D</dc:title>
  <dc:creator>modele</dc:creator>
  <cp:lastModifiedBy>Olivier Fort</cp:lastModifiedBy>
  <cp:revision>14</cp:revision>
  <dcterms:created xsi:type="dcterms:W3CDTF">2021-02-17T13:11:30Z</dcterms:created>
  <dcterms:modified xsi:type="dcterms:W3CDTF">2021-03-23T16:32:09Z</dcterms:modified>
</cp:coreProperties>
</file>